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8" r:id="rId4"/>
    <p:sldId id="260" r:id="rId5"/>
    <p:sldId id="270" r:id="rId6"/>
    <p:sldId id="281" r:id="rId7"/>
    <p:sldId id="279" r:id="rId8"/>
    <p:sldId id="280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5" d="100"/>
          <a:sy n="85" d="100"/>
        </p:scale>
        <p:origin x="518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tx2"/>
            </a:gs>
            <a:gs pos="31000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PPArmc8SoJs&amp;t=43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647728" y="188641"/>
            <a:ext cx="8544272" cy="1470025"/>
          </a:xfrm>
        </p:spPr>
        <p:txBody>
          <a:bodyPr/>
          <a:lstStyle/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Nationalisme </a:t>
            </a: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en </a:t>
            </a:r>
            <a:r>
              <a:rPr lang="nl-NL" dirty="0" err="1" smtClean="0">
                <a:solidFill>
                  <a:schemeClr val="accent3">
                    <a:lumMod val="50000"/>
                  </a:schemeClr>
                </a:solidFill>
              </a:rPr>
              <a:t>Imperialism</a:t>
            </a:r>
            <a:endParaRPr lang="nl-NL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26" name="Picture 2" descr="http://www.staff.science.uu.nl/~sprui107/transparant/DATA/3VI/CURSUS/BEELD/TR2PFB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584" y="1700808"/>
            <a:ext cx="9631313" cy="5009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3">
                    <a:lumMod val="50000"/>
                  </a:schemeClr>
                </a:solidFill>
              </a:rPr>
              <a:t>Lesdoelen</a:t>
            </a:r>
            <a:endParaRPr lang="nl-NL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63752" y="1556792"/>
            <a:ext cx="8208912" cy="456937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nl-NL" b="1" dirty="0" smtClean="0">
                <a:solidFill>
                  <a:schemeClr val="accent3">
                    <a:lumMod val="50000"/>
                  </a:schemeClr>
                </a:solidFill>
              </a:rPr>
              <a:t>Aan het eind van de les kunnen jullie uitleggen:</a:t>
            </a:r>
          </a:p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Wat nationalisme is met betrekking tot cultuur;</a:t>
            </a:r>
          </a:p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Wat nationalisme is met betrekking tot politiek met de Duitse eenwording als voorbeeld;</a:t>
            </a:r>
          </a:p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Wat nationalisme en modern imperialisme te maken hebben met elkaar;</a:t>
            </a:r>
          </a:p>
          <a:p>
            <a:endParaRPr lang="nl-NL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nl-NL" b="1" dirty="0" smtClean="0">
                <a:solidFill>
                  <a:schemeClr val="accent3">
                    <a:lumMod val="50000"/>
                  </a:schemeClr>
                </a:solidFill>
              </a:rPr>
              <a:t>KA: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36. de </a:t>
            </a:r>
            <a:r>
              <a:rPr lang="nl-NL" dirty="0">
                <a:solidFill>
                  <a:schemeClr val="accent3">
                    <a:lumMod val="50000"/>
                  </a:schemeClr>
                </a:solidFill>
              </a:rPr>
              <a:t>moderne vorm van imperialisme die verband hield met de industrialisatie 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292577" y="2060848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Welkom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b="1" i="1" dirty="0" smtClean="0">
                <a:solidFill>
                  <a:schemeClr val="bg1"/>
                </a:solidFill>
              </a:rPr>
              <a:t>Lesdoelen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Nationalisme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Imperialisme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Herhaling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3">
                    <a:lumMod val="50000"/>
                  </a:schemeClr>
                </a:solidFill>
              </a:rPr>
              <a:t>Vorige Les</a:t>
            </a:r>
            <a:endParaRPr lang="nl-NL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63752" y="1556792"/>
            <a:ext cx="8208912" cy="45693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Industriële revolutie</a:t>
            </a:r>
          </a:p>
          <a:p>
            <a:pPr>
              <a:buNone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Sociale kwestie</a:t>
            </a:r>
          </a:p>
          <a:p>
            <a:pPr>
              <a:buNone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Ontstaan Kapitalisme tegenover Mercantilisme</a:t>
            </a:r>
          </a:p>
          <a:p>
            <a:pPr>
              <a:buNone/>
            </a:pPr>
            <a:endParaRPr lang="nl-NL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292577" y="2060848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Welkom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b="1" i="1" dirty="0" smtClean="0">
                <a:solidFill>
                  <a:schemeClr val="bg1"/>
                </a:solidFill>
              </a:rPr>
              <a:t>Vorige les</a:t>
            </a:r>
            <a:endParaRPr lang="nl-NL" b="1" i="1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Nationalisme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Imperialisme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Herhaling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00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292577" y="2060848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Welkom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b="1" i="1" dirty="0" smtClean="0">
                <a:solidFill>
                  <a:schemeClr val="bg1"/>
                </a:solidFill>
              </a:rPr>
              <a:t>Nationalisme</a:t>
            </a:r>
            <a:endParaRPr lang="nl-NL" b="1" i="1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Imperialisme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Herhaling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3863752" y="274638"/>
            <a:ext cx="7718648" cy="1143000"/>
          </a:xfrm>
        </p:spPr>
        <p:txBody>
          <a:bodyPr>
            <a:normAutofit/>
          </a:bodyPr>
          <a:lstStyle/>
          <a:p>
            <a:r>
              <a:rPr lang="nl-NL" b="1" dirty="0" smtClean="0">
                <a:solidFill>
                  <a:schemeClr val="accent3">
                    <a:lumMod val="50000"/>
                  </a:schemeClr>
                </a:solidFill>
              </a:rPr>
              <a:t>Nationalisme</a:t>
            </a:r>
            <a:endParaRPr lang="nl-NL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Tijdelijke aanduiding voor inhoud 2"/>
          <p:cNvSpPr>
            <a:spLocks noGrp="1"/>
          </p:cNvSpPr>
          <p:nvPr>
            <p:ph idx="1"/>
          </p:nvPr>
        </p:nvSpPr>
        <p:spPr>
          <a:xfrm>
            <a:off x="3863752" y="1556792"/>
            <a:ext cx="8208912" cy="456937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nl-NL" b="1" dirty="0" smtClean="0">
                <a:solidFill>
                  <a:schemeClr val="accent3">
                    <a:lumMod val="50000"/>
                  </a:schemeClr>
                </a:solidFill>
              </a:rPr>
              <a:t>Nationalisme: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Het volk wordt steeds belangrijker en worden in plaats van onderdanen, burgers. Of terwijl lid van een gemeenschap die zichzelf besturen en verdedigen.</a:t>
            </a:r>
          </a:p>
          <a:p>
            <a:pPr>
              <a:buNone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Daarom:</a:t>
            </a:r>
          </a:p>
          <a:p>
            <a:r>
              <a:rPr lang="nl-NL" dirty="0">
                <a:solidFill>
                  <a:schemeClr val="accent3">
                    <a:lumMod val="50000"/>
                  </a:schemeClr>
                </a:solidFill>
              </a:rPr>
              <a:t>Er wordt vooral gekeken naar overeenkomsten en niet </a:t>
            </a: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verschillen;</a:t>
            </a:r>
            <a:endParaRPr lang="nl-NL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Volken hebben een gemeenschappelijke taal en cultuur;</a:t>
            </a:r>
          </a:p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Volken willen voor hun eigen cultuur een eigen staat;</a:t>
            </a:r>
          </a:p>
          <a:p>
            <a:pPr marL="0" indent="0">
              <a:buNone/>
            </a:pPr>
            <a:endParaRPr lang="nl-NL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b="1" dirty="0" smtClean="0">
                <a:solidFill>
                  <a:schemeClr val="accent3">
                    <a:lumMod val="50000"/>
                  </a:schemeClr>
                </a:solidFill>
              </a:rPr>
              <a:t>Voorbeeld cultuur: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De Nederlandsche strijd tegen de Spanjaarden</a:t>
            </a:r>
          </a:p>
          <a:p>
            <a:pPr marL="0" indent="0">
              <a:buNone/>
            </a:pPr>
            <a:endParaRPr lang="nl-NL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b="1" dirty="0" smtClean="0">
                <a:solidFill>
                  <a:schemeClr val="accent3">
                    <a:lumMod val="50000"/>
                  </a:schemeClr>
                </a:solidFill>
              </a:rPr>
              <a:t>Voorbeeld politiek: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Duitse eenwording</a:t>
            </a:r>
          </a:p>
        </p:txBody>
      </p:sp>
      <p:pic>
        <p:nvPicPr>
          <p:cNvPr id="3074" name="Picture 2" descr="https://upload.wikimedia.org/wikipedia/commons/thumb/8/8d/Bismarck_pickelhaube.jpg/220px-Bismarck_pickelhaub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448" y="3565490"/>
            <a:ext cx="1944216" cy="3243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27448" y="274638"/>
            <a:ext cx="10454952" cy="1143000"/>
          </a:xfrm>
        </p:spPr>
        <p:txBody>
          <a:bodyPr/>
          <a:lstStyle/>
          <a:p>
            <a:r>
              <a:rPr lang="nl-NL" dirty="0" smtClean="0">
                <a:solidFill>
                  <a:schemeClr val="accent3">
                    <a:lumMod val="75000"/>
                  </a:schemeClr>
                </a:solidFill>
              </a:rPr>
              <a:t>Modern Imperialisme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151784" y="1628800"/>
            <a:ext cx="7488832" cy="47133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Verschil tussen kolonialisme en Imperialisme:</a:t>
            </a:r>
          </a:p>
          <a:p>
            <a:pPr marL="0" indent="0">
              <a:buNone/>
            </a:pP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In plaats van handelsposten of nederzettingen wilde de Westerse landen grote gebieden</a:t>
            </a: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Hoe zag het eruit?</a:t>
            </a:r>
          </a:p>
          <a:p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Nieuwkomers Duitsland, België en Italië deden een race om gebieden in Afrika.</a:t>
            </a:r>
          </a:p>
          <a:p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Van 1884 – 1885 kwamen de Europese landen bijeen in Berlijn om de spanningen weg te halen.</a:t>
            </a: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Waarom?</a:t>
            </a:r>
          </a:p>
          <a:p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Landen die aan het industrialiseren waren wilden olie, rubber en katoen;</a:t>
            </a:r>
          </a:p>
          <a:p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Kolonies waren potentiele afzetmarkten;</a:t>
            </a:r>
          </a:p>
          <a:p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Een groot rijk voor een trots volk;</a:t>
            </a:r>
          </a:p>
          <a:p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Superioriteit gevoel van het westen, zij wilde beschaving brengen;</a:t>
            </a: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292577" y="2060848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Welkom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Nationalisme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b="1" i="1" dirty="0" smtClean="0">
                <a:solidFill>
                  <a:schemeClr val="bg1"/>
                </a:solidFill>
              </a:rPr>
              <a:t>Imperialisme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Herhaling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13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27448" y="274638"/>
            <a:ext cx="10454952" cy="1143000"/>
          </a:xfrm>
        </p:spPr>
        <p:txBody>
          <a:bodyPr/>
          <a:lstStyle/>
          <a:p>
            <a:r>
              <a:rPr lang="nl-NL" dirty="0" smtClean="0">
                <a:solidFill>
                  <a:schemeClr val="accent3">
                    <a:lumMod val="75000"/>
                  </a:schemeClr>
                </a:solidFill>
              </a:rPr>
              <a:t>Modern Imperialisme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151784" y="1628800"/>
            <a:ext cx="7488832" cy="47133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Gevolgen:</a:t>
            </a: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Wantoestanden (zie casus bladzijde 175)</a:t>
            </a:r>
          </a:p>
          <a:p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Indirect bestuur;</a:t>
            </a:r>
          </a:p>
          <a:p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Direct Bestuur;</a:t>
            </a: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Kolonie wordt ingezet voor het moederland</a:t>
            </a:r>
          </a:p>
          <a:p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Cultuurstelsel;</a:t>
            </a: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Inheemse bevolking wordt ingeschakeld voor het bestuur</a:t>
            </a:r>
          </a:p>
          <a:p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Vaak minderheden, versterkt tegenstellingen;</a:t>
            </a:r>
          </a:p>
          <a:p>
            <a:pPr marL="0" indent="0">
              <a:buNone/>
            </a:pPr>
            <a:endParaRPr lang="nl-NL" sz="22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Bij het vaststellen van grenzen werd geen rekening gehouden met stammen en dergelijke, bij onafhankelijkheid vormde dit voer voor conflicten. (vooral Afrika)</a:t>
            </a: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292577" y="2060848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Welkom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Nationalisme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b="1" i="1" dirty="0" smtClean="0">
                <a:solidFill>
                  <a:schemeClr val="bg1"/>
                </a:solidFill>
              </a:rPr>
              <a:t>Imperialisme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Herhaling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Actieknop: Film 3">
            <a:hlinkClick r:id="rId2" highlightClick="1"/>
          </p:cNvPr>
          <p:cNvSpPr/>
          <p:nvPr/>
        </p:nvSpPr>
        <p:spPr>
          <a:xfrm>
            <a:off x="1762317" y="5157192"/>
            <a:ext cx="1042416" cy="104241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050" name="Picture 2" descr="http://www.studiogeschiedenis.nl/onderbouw/KB/T08_03/T08_03_Kolonie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4473" y="1346240"/>
            <a:ext cx="5729691" cy="5240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011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3">
                    <a:lumMod val="75000"/>
                  </a:schemeClr>
                </a:solidFill>
              </a:rPr>
              <a:t>Herhaling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292577" y="2060848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Welkom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Nationalisme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Imperialisme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b="1" i="1" dirty="0" smtClean="0">
                <a:solidFill>
                  <a:schemeClr val="bg1"/>
                </a:solidFill>
              </a:rPr>
              <a:t>Herhaling</a:t>
            </a:r>
            <a:endParaRPr lang="nl-NL" b="1" i="1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3863752" y="1556792"/>
            <a:ext cx="8208912" cy="456937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nl-NL" b="1" dirty="0" smtClean="0">
                <a:solidFill>
                  <a:schemeClr val="accent3">
                    <a:lumMod val="50000"/>
                  </a:schemeClr>
                </a:solidFill>
              </a:rPr>
              <a:t>Aan het eind van de les kunnen jullie uitleggen:</a:t>
            </a:r>
          </a:p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Wat nationalisme is met betrekking tot cultuur;</a:t>
            </a:r>
          </a:p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Wat nationalisme is met betrekking tot politiek met de Duitse eenwording als voorbeeld;</a:t>
            </a:r>
          </a:p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Wat nationalisme en modern imperialisme te maken hebben met elkaar;</a:t>
            </a:r>
          </a:p>
          <a:p>
            <a:endParaRPr lang="nl-NL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nl-NL" b="1" dirty="0" smtClean="0">
                <a:solidFill>
                  <a:schemeClr val="accent3">
                    <a:lumMod val="50000"/>
                  </a:schemeClr>
                </a:solidFill>
              </a:rPr>
              <a:t>KA: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36. de </a:t>
            </a:r>
            <a:r>
              <a:rPr lang="nl-NL" dirty="0">
                <a:solidFill>
                  <a:schemeClr val="accent3">
                    <a:lumMod val="50000"/>
                  </a:schemeClr>
                </a:solidFill>
              </a:rPr>
              <a:t>moderne vorm van imperialisme die verband hield met de industrialisatie 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6298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3">
                    <a:lumMod val="75000"/>
                  </a:schemeClr>
                </a:solidFill>
              </a:rPr>
              <a:t>Afsluiting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292577" y="2060848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Welkom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Nationalisme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Imperialisme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Herhaling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b="1" i="1" dirty="0" smtClean="0">
                <a:solidFill>
                  <a:schemeClr val="bg1"/>
                </a:solidFill>
              </a:rPr>
              <a:t>Afsluiting</a:t>
            </a:r>
            <a:endParaRPr lang="nl-NL" b="1" i="1" dirty="0">
              <a:solidFill>
                <a:schemeClr val="bg1"/>
              </a:solidFill>
            </a:endParaRPr>
          </a:p>
        </p:txBody>
      </p:sp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3863752" y="1556792"/>
            <a:ext cx="8208912" cy="45693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b="1" dirty="0" smtClean="0">
                <a:solidFill>
                  <a:schemeClr val="accent3">
                    <a:lumMod val="50000"/>
                  </a:schemeClr>
                </a:solidFill>
              </a:rPr>
              <a:t>Volgende les: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Hoofdstuk 10, opkomst verschillende stromingen</a:t>
            </a:r>
          </a:p>
        </p:txBody>
      </p:sp>
    </p:spTree>
    <p:extLst>
      <p:ext uri="{BB962C8B-B14F-4D97-AF65-F5344CB8AC3E}">
        <p14:creationId xmlns:p14="http://schemas.microsoft.com/office/powerpoint/2010/main" val="351928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430</Words>
  <Application>Microsoft Office PowerPoint</Application>
  <PresentationFormat>Breedbeeld</PresentationFormat>
  <Paragraphs>110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Office-thema</vt:lpstr>
      <vt:lpstr>Nationalisme en Imperialism</vt:lpstr>
      <vt:lpstr>Lesdoelen</vt:lpstr>
      <vt:lpstr>Vorige Les</vt:lpstr>
      <vt:lpstr>Nationalisme</vt:lpstr>
      <vt:lpstr>Modern Imperialisme</vt:lpstr>
      <vt:lpstr>Modern Imperialisme</vt:lpstr>
      <vt:lpstr>Herhaling</vt:lpstr>
      <vt:lpstr>Afsluiting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century of great change</dc:title>
  <dc:creator>Monique</dc:creator>
  <cp:lastModifiedBy>Paul de Haan</cp:lastModifiedBy>
  <cp:revision>81</cp:revision>
  <dcterms:created xsi:type="dcterms:W3CDTF">2016-08-23T07:40:09Z</dcterms:created>
  <dcterms:modified xsi:type="dcterms:W3CDTF">2019-08-05T09:58:09Z</dcterms:modified>
</cp:coreProperties>
</file>